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75" r:id="rId2"/>
    <p:sldId id="276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 autoAdjust="0"/>
    <p:restoredTop sz="92077" autoAdjust="0"/>
  </p:normalViewPr>
  <p:slideViewPr>
    <p:cSldViewPr snapToGrid="0">
      <p:cViewPr>
        <p:scale>
          <a:sx n="75" d="100"/>
          <a:sy n="75" d="100"/>
        </p:scale>
        <p:origin x="15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37231-16DC-4919-968B-EF42BA36A25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6A32E-75FB-48E6-AAC7-0C44AC6A98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0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F1D10-ACE5-4027-9252-EC620D7C9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33DE9F-DF54-4592-B085-3BE93FDA3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FF89FF-7263-476D-BEDC-19E34D543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92792-0C36-4904-9757-5D0FA914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3326-EC5D-42A7-BF46-D85B953C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22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0A0F8-7FCA-4995-B42A-C0B6BA55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F3165D-B658-46DB-840F-E9597C2FD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CCB8F-56F0-463F-A241-ED0F93E4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02A29-8067-4798-9EF2-D2C8A96C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505CF-9882-46C7-8D5E-0DF93E6A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23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71CDE1-BC35-4AE2-AC19-AC4497FD8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864D8-9957-42C8-AB40-16681D9D9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1F509-ECDA-4829-867D-8F37B6A4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D4DB83-8742-465B-A084-C81D3AF9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2C60B-7B7E-46A1-8549-B039AF32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76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5EFA2-52B3-4847-9745-D7488E7C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FD314-F37C-4963-B63D-A911A62C6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6C03F-D755-4838-8987-9506DBFF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0BDF4-77CA-40EC-B4EB-04082D88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2DF89-1AED-484B-9166-A70D3BEB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67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A049A-8E1C-4F29-AF7F-EDA8EB1C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D1EE3-3E97-4DCE-AC3A-BC6C13A8B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AE603-8918-4001-9D16-8F8D920A7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DAC6E-3B9B-48D9-B530-AE445162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FC1B71-591B-49C4-9E2C-5B9D8FF1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9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D8D86-BFD2-4FA9-9866-D292748A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C3DCF0-756D-410D-A735-359DF4282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031618-018C-4E5B-A1BC-5DB142D77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9EFCC2-278E-4F2C-B7E4-D088E63E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D7283E-2895-49DC-A8B5-7D2D4C33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5CE4D9-F5C1-4400-AD9C-71E11C1C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64B82-BEE4-4AF4-B461-8EA9CDB9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DC4837-0B67-4711-97F3-0197CA6F4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BFC6B1-DB6D-4C99-AB99-5F9DF0949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0A9673-E306-4463-BE7C-C371CCC60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803466-C786-4D0A-B59F-AE5D96AFB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8B2974-E45C-429F-B20F-4B6B63DBE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F538BB-3604-4E9F-928A-021118C6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D1792A-9512-4565-84DA-2EAB84A8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89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0EBC9-09CC-4523-B38F-9DBE4449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5EC6C9-9E63-42EE-827D-56ADC5FE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932330-37C8-4608-84AE-AC6170AB4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010688-3E40-46A7-A55C-DFFF25B1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2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EFA70F-0D38-4D92-84B0-EEE2C0810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B51911-5510-4761-95B1-3B330528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DF4A0E-93DC-4D3E-A29E-DA6EDD58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31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93072-901C-46E9-9011-1CCCC918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CC0A7-19D9-4A43-A8DC-1BFB59938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17623E-6A85-4137-8D3D-96F7E1528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D67700-D3C3-4FF6-8FA6-2448A27A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1420A-E0FA-4DC5-843D-678FE6DE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AC75DB-B437-4832-B82B-73769048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D98C1-E2FF-4E18-BA55-11082CA1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5350D-7540-46B5-864C-FFC54226C0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DBC57F-B137-447A-A93F-B335A56FD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E0AD1-D2E8-486F-A37A-E6AC1FD6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49808-0B77-4061-B9D7-C71877AE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F8AE61-FB3C-4505-846F-8B1A3F64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69C4A9-870A-4264-90CA-AA0B1027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51F4F-25DA-4419-BA02-13A0FEEB1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1711F-A975-4FBC-8C6D-F5572A26B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ACF07-1BCF-44E8-875E-0C4DAAA3C3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15410E-CCB3-427D-A5ED-287A3864B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93EA1F-36C1-4718-B87E-F4E09CA66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B43B8-151B-4624-8C83-12340339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" Type="http://schemas.openxmlformats.org/officeDocument/2006/relationships/image" Target="../media/image1.tmp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DA9AC5-7F97-4E20-8D42-C76A7AE8A13F}"/>
              </a:ext>
            </a:extLst>
          </p:cNvPr>
          <p:cNvSpPr/>
          <p:nvPr/>
        </p:nvSpPr>
        <p:spPr>
          <a:xfrm>
            <a:off x="1981200" y="435436"/>
            <a:ext cx="6565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NanumGothicExtraBold"/>
              </a:rPr>
              <a:t>Vision-centric solution including essential microservices to convert visual information into linguistic information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886DB-8532-454E-8B7B-5A31E2FF712B}"/>
              </a:ext>
            </a:extLst>
          </p:cNvPr>
          <p:cNvSpPr/>
          <p:nvPr/>
        </p:nvSpPr>
        <p:spPr>
          <a:xfrm>
            <a:off x="2127250" y="11214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latin typeface="NanumSquareR"/>
              </a:rPr>
              <a:t>More effective business with analytics of image big data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7BE2A4-D3F9-4DD0-A95C-EE2B49B8203F}"/>
              </a:ext>
            </a:extLst>
          </p:cNvPr>
          <p:cNvSpPr/>
          <p:nvPr/>
        </p:nvSpPr>
        <p:spPr>
          <a:xfrm>
            <a:off x="2127250" y="141785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latin typeface="NanumSquareR"/>
              </a:rPr>
              <a:t>Linguistic information from images helps to interact with users</a:t>
            </a:r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FA47AF7-B205-4278-A347-8CFD01E8C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25" y="1910946"/>
            <a:ext cx="2734076" cy="29782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A4F745-88FA-432E-BEAE-49B73447E1DE}"/>
              </a:ext>
            </a:extLst>
          </p:cNvPr>
          <p:cNvSpPr/>
          <p:nvPr/>
        </p:nvSpPr>
        <p:spPr>
          <a:xfrm>
            <a:off x="1277256" y="2293196"/>
            <a:ext cx="37265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NanumSquareEB"/>
              </a:rPr>
              <a:t>Image Detection &amp; Classification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Detecting objects and classifying images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Powerful classification solutions for objects, scenes, and events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Customization services for your specific classification problems</a:t>
            </a:r>
            <a:endParaRPr lang="ko-KR" altLang="en-US" sz="1400">
              <a:latin typeface="NanumSquareR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01A0F5-C2FF-4AC5-A053-E97E3CCE8BF4}"/>
              </a:ext>
            </a:extLst>
          </p:cNvPr>
          <p:cNvSpPr/>
          <p:nvPr/>
        </p:nvSpPr>
        <p:spPr>
          <a:xfrm>
            <a:off x="1285475" y="3846044"/>
            <a:ext cx="357862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NanumSquareEB"/>
              </a:rPr>
              <a:t>Image Labeling &amp; Description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Extracting keywords and phrases that express the contents of the image</a:t>
            </a:r>
            <a:endParaRPr lang="ko-KR" altLang="en-US" sz="1400">
              <a:latin typeface="NanumSquareR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DAD238-59FE-46FA-ADAE-19382284D0E9}"/>
              </a:ext>
            </a:extLst>
          </p:cNvPr>
          <p:cNvSpPr/>
          <p:nvPr/>
        </p:nvSpPr>
        <p:spPr>
          <a:xfrm>
            <a:off x="1323807" y="4791309"/>
            <a:ext cx="354029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NanumSquareEB"/>
              </a:rPr>
              <a:t>Visual Question Answering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Answering short-answer questions about the contents of the picture</a:t>
            </a:r>
            <a:endParaRPr lang="ko-KR" altLang="en-US" sz="1400">
              <a:latin typeface="NanumSquareR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2EE5BA-E763-4BAD-B94C-77198B8784E3}"/>
              </a:ext>
            </a:extLst>
          </p:cNvPr>
          <p:cNvSpPr/>
          <p:nvPr/>
        </p:nvSpPr>
        <p:spPr>
          <a:xfrm>
            <a:off x="1342857" y="5736575"/>
            <a:ext cx="38323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NanumSquareEB"/>
              </a:rPr>
              <a:t>Visual Storytelling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Writing a story for a series of images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Identifying and expressing story elements such as characters, subjects, and events in images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Supporting tool for digital storytelling with images</a:t>
            </a:r>
          </a:p>
          <a:p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CAA0038-11FE-456C-A380-31409A951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0" y="336698"/>
            <a:ext cx="771829" cy="72737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57761CC-40D5-4172-B692-90C56941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552" y="2256826"/>
            <a:ext cx="2693988" cy="125496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B3EDE5E-FEFC-4A4E-B299-D14CAD956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64" y="3826563"/>
            <a:ext cx="931192" cy="95941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8B06B5A3-9416-4CF7-930C-148760271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37" y="3739746"/>
            <a:ext cx="737865" cy="103366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DC281BE-6EE3-4F9C-8DF0-0A2ED5440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86" y="4939387"/>
            <a:ext cx="843349" cy="84144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916C6B6-D9EB-4498-B365-EE303CCBA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9" y="5987441"/>
            <a:ext cx="1890110" cy="1484882"/>
          </a:xfrm>
          <a:prstGeom prst="rect">
            <a:avLst/>
          </a:prstGeom>
        </p:spPr>
      </p:pic>
      <p:pic>
        <p:nvPicPr>
          <p:cNvPr id="65" name="Google Shape;436;p23">
            <a:extLst>
              <a:ext uri="{FF2B5EF4-FFF2-40B4-BE49-F238E27FC236}">
                <a16:creationId xmlns:a16="http://schemas.microsoft.com/office/drawing/2014/main" id="{31B34B28-3AB4-42F7-9196-A761D207E27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24793" y="4875709"/>
            <a:ext cx="1301887" cy="905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10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DA9AC5-7F97-4E20-8D42-C76A7AE8A13F}"/>
              </a:ext>
            </a:extLst>
          </p:cNvPr>
          <p:cNvSpPr/>
          <p:nvPr/>
        </p:nvSpPr>
        <p:spPr>
          <a:xfrm>
            <a:off x="1981200" y="435436"/>
            <a:ext cx="6565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NanumGothicExtraBold"/>
              </a:rPr>
              <a:t>Vision-centric solution including essential microservices to convert visual information into linguistic information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886DB-8532-454E-8B7B-5A31E2FF712B}"/>
              </a:ext>
            </a:extLst>
          </p:cNvPr>
          <p:cNvSpPr/>
          <p:nvPr/>
        </p:nvSpPr>
        <p:spPr>
          <a:xfrm>
            <a:off x="2127250" y="11214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latin typeface="NanumSquareR"/>
              </a:rPr>
              <a:t>More effective business with analytics of image big data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7BE2A4-D3F9-4DD0-A95C-EE2B49B8203F}"/>
              </a:ext>
            </a:extLst>
          </p:cNvPr>
          <p:cNvSpPr/>
          <p:nvPr/>
        </p:nvSpPr>
        <p:spPr>
          <a:xfrm>
            <a:off x="2127250" y="141785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latin typeface="NanumSquareR"/>
              </a:rPr>
              <a:t>Linguistic information from images helps to interact with users</a:t>
            </a:r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FA47AF7-B205-4278-A347-8CFD01E8C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25" y="1910946"/>
            <a:ext cx="2734076" cy="29782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A4F745-88FA-432E-BEAE-49B73447E1DE}"/>
              </a:ext>
            </a:extLst>
          </p:cNvPr>
          <p:cNvSpPr/>
          <p:nvPr/>
        </p:nvSpPr>
        <p:spPr>
          <a:xfrm>
            <a:off x="1277256" y="2293196"/>
            <a:ext cx="372654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NanumSquareEB"/>
              </a:rPr>
              <a:t>Image Detection &amp; Classification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Detecting objects and classifying images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Powerful classification solutions for objects, scenes, and events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Customization services for your specific classification problems (ex: damaged parts or the damage level of a car)</a:t>
            </a:r>
            <a:endParaRPr lang="ko-KR" altLang="en-US" sz="1400">
              <a:latin typeface="NanumSquareR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01A0F5-C2FF-4AC5-A053-E97E3CCE8BF4}"/>
              </a:ext>
            </a:extLst>
          </p:cNvPr>
          <p:cNvSpPr/>
          <p:nvPr/>
        </p:nvSpPr>
        <p:spPr>
          <a:xfrm>
            <a:off x="1285475" y="3846044"/>
            <a:ext cx="357862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NanumSquareEB"/>
              </a:rPr>
              <a:t>Image Labeling &amp; Description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Extracting keywords and phrases that express the contents of the image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Matching texts to corresponding image parts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Generating descriptive texts in specific styles for an image</a:t>
            </a:r>
            <a:endParaRPr lang="ko-KR" altLang="en-US" sz="1400">
              <a:latin typeface="NanumSquareR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DAD238-59FE-46FA-ADAE-19382284D0E9}"/>
              </a:ext>
            </a:extLst>
          </p:cNvPr>
          <p:cNvSpPr/>
          <p:nvPr/>
        </p:nvSpPr>
        <p:spPr>
          <a:xfrm>
            <a:off x="1274894" y="5402811"/>
            <a:ext cx="354029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NanumSquareEB"/>
              </a:rPr>
              <a:t>Visual Question Answering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Answering short-answer questions about the contents of the image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Interactive question-answering on given images for specific goals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Answering based on encyclopedic information</a:t>
            </a:r>
            <a:endParaRPr lang="ko-KR" altLang="en-US" sz="1400">
              <a:latin typeface="NanumSquareR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2EE5BA-E763-4BAD-B94C-77198B8784E3}"/>
              </a:ext>
            </a:extLst>
          </p:cNvPr>
          <p:cNvSpPr/>
          <p:nvPr/>
        </p:nvSpPr>
        <p:spPr>
          <a:xfrm>
            <a:off x="1342857" y="6870076"/>
            <a:ext cx="38323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NanumSquareEB"/>
              </a:rPr>
              <a:t>Visual Storytelling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Writing a story for a series of images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Identifying and expressing story elements such as characters, subjects, and events in images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SquareR"/>
              </a:rPr>
              <a:t>Supporting tool for digital storytelling with images</a:t>
            </a:r>
          </a:p>
          <a:p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CAA0038-11FE-456C-A380-31409A951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0" y="336698"/>
            <a:ext cx="771829" cy="72737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B3EDE5E-FEFC-4A4E-B299-D14CAD956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64" y="4063629"/>
            <a:ext cx="931192" cy="95941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8B06B5A3-9416-4CF7-930C-148760271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37" y="3976812"/>
            <a:ext cx="737865" cy="103366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DC281BE-6EE3-4F9C-8DF0-0A2ED5440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81" y="5487211"/>
            <a:ext cx="843349" cy="84144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916C6B6-D9EB-4498-B365-EE303CCBAC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9" y="7120942"/>
            <a:ext cx="1890110" cy="1484882"/>
          </a:xfrm>
          <a:prstGeom prst="rect">
            <a:avLst/>
          </a:prstGeom>
        </p:spPr>
      </p:pic>
      <p:pic>
        <p:nvPicPr>
          <p:cNvPr id="65" name="Google Shape;436;p23">
            <a:extLst>
              <a:ext uri="{FF2B5EF4-FFF2-40B4-BE49-F238E27FC236}">
                <a16:creationId xmlns:a16="http://schemas.microsoft.com/office/drawing/2014/main" id="{31B34B28-3AB4-42F7-9196-A761D207E27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75880" y="5487211"/>
            <a:ext cx="1301887" cy="90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0948122-E43E-4F27-B988-C086E9E11246}"/>
              </a:ext>
            </a:extLst>
          </p:cNvPr>
          <p:cNvGrpSpPr/>
          <p:nvPr/>
        </p:nvGrpSpPr>
        <p:grpSpPr>
          <a:xfrm>
            <a:off x="5513012" y="2355299"/>
            <a:ext cx="1925734" cy="1447358"/>
            <a:chOff x="5513012" y="2355299"/>
            <a:chExt cx="1925734" cy="14473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6A18A3-8389-4F57-BD9D-05E3E04FD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013" y="2355299"/>
              <a:ext cx="1925733" cy="727378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3823768-6641-4DDE-A1B0-9AA272DAF55A}"/>
                </a:ext>
              </a:extLst>
            </p:cNvPr>
            <p:cNvGrpSpPr/>
            <p:nvPr/>
          </p:nvGrpSpPr>
          <p:grpSpPr>
            <a:xfrm>
              <a:off x="5513012" y="3146914"/>
              <a:ext cx="1925733" cy="655743"/>
              <a:chOff x="7592156" y="2152081"/>
              <a:chExt cx="3126164" cy="1071229"/>
            </a:xfrm>
          </p:grpSpPr>
          <p:grpSp>
            <p:nvGrpSpPr>
              <p:cNvPr id="19" name="Google Shape;376;p21">
                <a:extLst>
                  <a:ext uri="{FF2B5EF4-FFF2-40B4-BE49-F238E27FC236}">
                    <a16:creationId xmlns:a16="http://schemas.microsoft.com/office/drawing/2014/main" id="{83046D55-2238-4E79-B30E-8838F84A4EBD}"/>
                  </a:ext>
                </a:extLst>
              </p:cNvPr>
              <p:cNvGrpSpPr/>
              <p:nvPr/>
            </p:nvGrpSpPr>
            <p:grpSpPr>
              <a:xfrm>
                <a:off x="7592156" y="2152099"/>
                <a:ext cx="1515246" cy="1071211"/>
                <a:chOff x="5125439" y="1463080"/>
                <a:chExt cx="3750840" cy="2675323"/>
              </a:xfrm>
            </p:grpSpPr>
            <p:pic>
              <p:nvPicPr>
                <p:cNvPr id="20" name="Google Shape;377;p21" descr="자동차, 실외, 하늘, 주차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A6D171AD-4E1C-45B3-9DF4-17DAE4AB4A3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7087210" y="1463082"/>
                  <a:ext cx="1789069" cy="14117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" name="Google Shape;378;p21" descr="자동차, 파란색, 실외, 도로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48682BB1-3407-414A-AB47-763CEEEB5E3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5125439" y="1463080"/>
                  <a:ext cx="1951711" cy="14117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" name="Google Shape;379;p21" descr="자동차, 실외, 앉아있는, 대지이(가) 표시된 사진&#10;&#10;높은 신뢰도로 생성된 설명">
                  <a:extLst>
                    <a:ext uri="{FF2B5EF4-FFF2-40B4-BE49-F238E27FC236}">
                      <a16:creationId xmlns:a16="http://schemas.microsoft.com/office/drawing/2014/main" id="{3940AB61-1394-48AC-A3B5-588792C10A6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5125441" y="2889309"/>
                  <a:ext cx="1951711" cy="12490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" name="Google Shape;380;p21" descr="자동차, 도로, 실외, 트럭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32887683-3A95-43CD-9FE9-67D51D23C92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7087211" y="2918584"/>
                  <a:ext cx="1789068" cy="11905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7" name="Google Shape;381;p21">
                <a:extLst>
                  <a:ext uri="{FF2B5EF4-FFF2-40B4-BE49-F238E27FC236}">
                    <a16:creationId xmlns:a16="http://schemas.microsoft.com/office/drawing/2014/main" id="{B5ADDCD9-C4DE-449E-BA3B-25CEE107D2E6}"/>
                  </a:ext>
                </a:extLst>
              </p:cNvPr>
              <p:cNvGrpSpPr/>
              <p:nvPr/>
            </p:nvGrpSpPr>
            <p:grpSpPr>
              <a:xfrm>
                <a:off x="9126452" y="2152081"/>
                <a:ext cx="1591868" cy="1058529"/>
                <a:chOff x="1421320" y="3428050"/>
                <a:chExt cx="3635204" cy="2544073"/>
              </a:xfrm>
            </p:grpSpPr>
            <p:pic>
              <p:nvPicPr>
                <p:cNvPr id="28" name="Google Shape;382;p21" descr="실외, 자동차, 대지이(가) 표시된 사진&#10;&#10;높은 신뢰도로 생성된 설명">
                  <a:extLst>
                    <a:ext uri="{FF2B5EF4-FFF2-40B4-BE49-F238E27FC236}">
                      <a16:creationId xmlns:a16="http://schemas.microsoft.com/office/drawing/2014/main" id="{D22BEBA7-D3E3-459C-B3A4-27CD4649570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1421320" y="3428050"/>
                  <a:ext cx="1945206" cy="12501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" name="Google Shape;383;p21" descr="자동차, 실외, 빨간색, 운송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C5A79FF4-FE8E-4833-B02F-27352715B80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3371547" y="3428050"/>
                  <a:ext cx="1684977" cy="12621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" name="Google Shape;384;p21" descr="자동차, 실외, 대지, 운송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1D995C11-32AA-4340-B53E-134687AE7DF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>
                  <a:off x="1421320" y="4698065"/>
                  <a:ext cx="1945206" cy="12686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" name="Google Shape;385;p21" descr="자동차, 운송, 실외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6207A70F-9607-42AB-8707-656AAFE1802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3371547" y="4710017"/>
                  <a:ext cx="1684977" cy="12621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8ACC034-496C-45C3-A205-A4C4EC483926}"/>
                </a:ext>
              </a:extLst>
            </p:cNvPr>
            <p:cNvCxnSpPr/>
            <p:nvPr/>
          </p:nvCxnSpPr>
          <p:spPr>
            <a:xfrm>
              <a:off x="5880100" y="3114427"/>
              <a:ext cx="110276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970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271</Words>
  <Application>Microsoft Office PowerPoint</Application>
  <PresentationFormat>와이드스크린</PresentationFormat>
  <Paragraphs>34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NanumGothicExtraBold</vt:lpstr>
      <vt:lpstr>NanumSquareEB</vt:lpstr>
      <vt:lpstr>NanumSquareR</vt:lpstr>
      <vt:lpstr>Arial</vt:lpstr>
      <vt:lpstr>맑은 고딕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병희 김</dc:creator>
  <cp:lastModifiedBy>병희 김</cp:lastModifiedBy>
  <cp:revision>118</cp:revision>
  <dcterms:created xsi:type="dcterms:W3CDTF">2019-03-26T02:24:03Z</dcterms:created>
  <dcterms:modified xsi:type="dcterms:W3CDTF">2019-03-28T02:58:05Z</dcterms:modified>
</cp:coreProperties>
</file>